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6" r:id="rId17"/>
    <p:sldId id="277" r:id="rId18"/>
    <p:sldId id="278" r:id="rId19"/>
    <p:sldId id="279" r:id="rId20"/>
    <p:sldId id="272" r:id="rId21"/>
    <p:sldId id="273" r:id="rId22"/>
    <p:sldId id="274" r:id="rId23"/>
    <p:sldId id="275" r:id="rId24"/>
    <p:sldId id="280" r:id="rId25"/>
    <p:sldId id="281"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06/02/1443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06/02/1443</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dirty="0" smtClean="0"/>
              <a:t>   </a:t>
            </a:r>
            <a:r>
              <a:rPr lang="ar-IQ" dirty="0" smtClean="0"/>
              <a:t>              التربية الخاصة</a:t>
            </a:r>
            <a:r>
              <a:rPr lang="en-US" dirty="0" smtClean="0"/>
              <a:t>  </a:t>
            </a:r>
            <a:endParaRPr lang="ar-SA" dirty="0"/>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10868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2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buNone/>
            </a:pPr>
            <a:r>
              <a:rPr lang="ar-IQ" dirty="0" smtClean="0">
                <a:solidFill>
                  <a:srgbClr val="C00000"/>
                </a:solidFill>
              </a:rPr>
              <a:t>القوانين الوضعية : </a:t>
            </a:r>
            <a:r>
              <a:rPr lang="ar-IQ" dirty="0" smtClean="0">
                <a:solidFill>
                  <a:schemeClr val="tx1">
                    <a:lumMod val="95000"/>
                    <a:lumOff val="5000"/>
                  </a:schemeClr>
                </a:solidFill>
              </a:rPr>
              <a:t>اهتمت القوانين الوضعية ايضا بما يحث على معاملة هذه الفئة معاملة حسنة مثل مبادىء حمورابي والذي جاء بمبدأالعين بالعين والسن بالسن وان جميع بني البشر متساوون في الحقوق والواجبات .</a:t>
            </a:r>
          </a:p>
          <a:p>
            <a:pPr>
              <a:buNone/>
            </a:pPr>
            <a:endParaRPr lang="ar-IQ" dirty="0" smtClean="0">
              <a:solidFill>
                <a:schemeClr val="tx1">
                  <a:lumMod val="95000"/>
                  <a:lumOff val="5000"/>
                </a:schemeClr>
              </a:solidFill>
            </a:endParaRPr>
          </a:p>
          <a:p>
            <a:pPr>
              <a:buNone/>
            </a:pPr>
            <a:r>
              <a:rPr lang="ar-IQ" dirty="0" smtClean="0">
                <a:solidFill>
                  <a:schemeClr val="tx1">
                    <a:lumMod val="95000"/>
                    <a:lumOff val="5000"/>
                  </a:schemeClr>
                </a:solidFill>
              </a:rPr>
              <a:t>وقد بقي الحال كذلك حتى ظهر الكثير من العلماء المصلحين والذين اثبتوا </a:t>
            </a:r>
            <a:r>
              <a:rPr lang="ar-IQ" dirty="0" err="1" smtClean="0">
                <a:solidFill>
                  <a:schemeClr val="tx1">
                    <a:lumMod val="95000"/>
                    <a:lumOff val="5000"/>
                  </a:schemeClr>
                </a:solidFill>
              </a:rPr>
              <a:t>ان</a:t>
            </a:r>
            <a:r>
              <a:rPr lang="ar-IQ" dirty="0" smtClean="0">
                <a:solidFill>
                  <a:schemeClr val="tx1">
                    <a:lumMod val="95000"/>
                    <a:lumOff val="5000"/>
                  </a:schemeClr>
                </a:solidFill>
              </a:rPr>
              <a:t> كثيرا من </a:t>
            </a:r>
            <a:r>
              <a:rPr lang="ar-IQ" dirty="0" err="1" smtClean="0">
                <a:solidFill>
                  <a:schemeClr val="tx1">
                    <a:lumMod val="95000"/>
                    <a:lumOff val="5000"/>
                  </a:schemeClr>
                </a:solidFill>
              </a:rPr>
              <a:t>الاعاقات</a:t>
            </a:r>
            <a:r>
              <a:rPr lang="ar-IQ" dirty="0" smtClean="0">
                <a:solidFill>
                  <a:schemeClr val="tx1">
                    <a:lumMod val="95000"/>
                    <a:lumOff val="5000"/>
                  </a:schemeClr>
                </a:solidFill>
              </a:rPr>
              <a:t> يمكن التخفيف من أعراضها وتنمية قدرات </a:t>
            </a:r>
            <a:r>
              <a:rPr lang="ar-IQ" dirty="0" err="1" smtClean="0">
                <a:solidFill>
                  <a:schemeClr val="tx1">
                    <a:lumMod val="95000"/>
                    <a:lumOff val="5000"/>
                  </a:schemeClr>
                </a:solidFill>
              </a:rPr>
              <a:t>افرادها</a:t>
            </a:r>
            <a:r>
              <a:rPr lang="ar-IQ" dirty="0" smtClean="0">
                <a:solidFill>
                  <a:schemeClr val="tx1">
                    <a:lumMod val="95000"/>
                    <a:lumOff val="5000"/>
                  </a:schemeClr>
                </a:solidFill>
              </a:rPr>
              <a:t> والوقاية منها . وانه يمكن مساعدة المعاقين للاندماج في الحياة الطبيعية مع </a:t>
            </a:r>
            <a:r>
              <a:rPr lang="ar-IQ" dirty="0" err="1" smtClean="0">
                <a:solidFill>
                  <a:schemeClr val="tx1">
                    <a:lumMod val="95000"/>
                    <a:lumOff val="5000"/>
                  </a:schemeClr>
                </a:solidFill>
              </a:rPr>
              <a:t>الافراد</a:t>
            </a:r>
            <a:r>
              <a:rPr lang="ar-IQ" dirty="0" smtClean="0">
                <a:solidFill>
                  <a:schemeClr val="tx1">
                    <a:lumMod val="95000"/>
                    <a:lumOff val="5000"/>
                  </a:schemeClr>
                </a:solidFill>
              </a:rPr>
              <a:t> العاديين في المجتمع.</a:t>
            </a:r>
          </a:p>
          <a:p>
            <a:pPr>
              <a:buNone/>
            </a:pPr>
            <a:endParaRPr lang="ar-IQ" dirty="0" smtClean="0">
              <a:solidFill>
                <a:schemeClr val="tx1">
                  <a:lumMod val="95000"/>
                  <a:lumOff val="5000"/>
                </a:schemeClr>
              </a:solidFill>
            </a:endParaRPr>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739802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4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 xmlns:p14="http://schemas.microsoft.com/office/powerpoint/2010/main" val="3843405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smtClean="0"/>
          </a:p>
        </p:txBody>
      </p:sp>
    </p:spTree>
    <p:extLst>
      <p:ext uri="{BB962C8B-B14F-4D97-AF65-F5344CB8AC3E}">
        <p14:creationId xmlns="" xmlns:p14="http://schemas.microsoft.com/office/powerpoint/2010/main" val="122299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47614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 xmlns:p14="http://schemas.microsoft.com/office/powerpoint/2010/main" val="324620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399574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3744251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345850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2538266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282008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dirty="0" smtClean="0"/>
              <a:t> مفهوم التربية الخاصة :</a:t>
            </a:r>
            <a:endParaRPr lang="ar-SA" dirty="0"/>
          </a:p>
        </p:txBody>
      </p:sp>
      <p:sp>
        <p:nvSpPr>
          <p:cNvPr id="3" name="عنصر نائب للمحتوى 2"/>
          <p:cNvSpPr>
            <a:spLocks noGrp="1"/>
          </p:cNvSpPr>
          <p:nvPr>
            <p:ph idx="1"/>
          </p:nvPr>
        </p:nvSpPr>
        <p:spPr/>
        <p:txBody>
          <a:bodyPr>
            <a:normAutofit/>
          </a:bodyPr>
          <a:lstStyle/>
          <a:p>
            <a:pPr>
              <a:buNone/>
            </a:pPr>
            <a:r>
              <a:rPr lang="ar-IQ" dirty="0" smtClean="0"/>
              <a:t>   </a:t>
            </a:r>
          </a:p>
          <a:p>
            <a:r>
              <a:rPr lang="ar-IQ" dirty="0" smtClean="0"/>
              <a:t>التربية الخاصة من المواضيع الحديثة في التربية .</a:t>
            </a:r>
          </a:p>
          <a:p>
            <a:r>
              <a:rPr lang="ar-IQ" dirty="0" smtClean="0"/>
              <a:t>ظهر موضوع التربية الخاصة منفصلا في بداية النصف الثاني من القرن العشرين حيث بدأ </a:t>
            </a:r>
            <a:r>
              <a:rPr lang="ar-IQ" dirty="0" err="1" smtClean="0"/>
              <a:t>الأهتمام</a:t>
            </a:r>
            <a:r>
              <a:rPr lang="ar-IQ" dirty="0" smtClean="0"/>
              <a:t> بفئات التربية الخاصة , واعتبر عدم الاهتمام بهذه الفئة من الافراد تخلف ثقافي وحضاري ومشكلة تهدد سلامة المجتمع وتزيد من هدر طاقاته المادية والبشري .لذا فموضوعها أزدهربشكل سريع جدا في نهاية القرن العشرين .</a:t>
            </a:r>
          </a:p>
          <a:p>
            <a:pPr>
              <a:buNone/>
            </a:pPr>
            <a:endParaRPr lang="ar-IQ" dirty="0" smtClean="0"/>
          </a:p>
          <a:p>
            <a:endParaRPr lang="ar-SA" dirty="0"/>
          </a:p>
        </p:txBody>
      </p:sp>
      <p:pic>
        <p:nvPicPr>
          <p:cNvPr id="9"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054467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90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endParaRPr lang="ar-SA" dirty="0"/>
          </a:p>
        </p:txBody>
      </p:sp>
    </p:spTree>
    <p:extLst>
      <p:ext uri="{BB962C8B-B14F-4D97-AF65-F5344CB8AC3E}">
        <p14:creationId xmlns="" xmlns:p14="http://schemas.microsoft.com/office/powerpoint/2010/main" val="23336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85728"/>
            <a:ext cx="8153400" cy="990600"/>
          </a:xfrm>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238639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4030107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lvl="0" indent="0">
              <a:buNone/>
            </a:pPr>
            <a:endParaRPr lang="en-US" dirty="0"/>
          </a:p>
        </p:txBody>
      </p:sp>
    </p:spTree>
    <p:extLst>
      <p:ext uri="{BB962C8B-B14F-4D97-AF65-F5344CB8AC3E}">
        <p14:creationId xmlns="" xmlns:p14="http://schemas.microsoft.com/office/powerpoint/2010/main" val="4187783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2547466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SA" dirty="0"/>
              <a:t> </a:t>
            </a:r>
            <a:endParaRPr lang="en-US" dirty="0"/>
          </a:p>
          <a:p>
            <a:endParaRPr lang="ar-SA" dirty="0"/>
          </a:p>
        </p:txBody>
      </p:sp>
    </p:spTree>
    <p:extLst>
      <p:ext uri="{BB962C8B-B14F-4D97-AF65-F5344CB8AC3E}">
        <p14:creationId xmlns="" xmlns:p14="http://schemas.microsoft.com/office/powerpoint/2010/main" val="198730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252488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endParaRPr lang="ar-SA" dirty="0"/>
          </a:p>
        </p:txBody>
      </p:sp>
      <p:sp>
        <p:nvSpPr>
          <p:cNvPr id="3" name="عنصر نائب للمحتوى 2"/>
          <p:cNvSpPr>
            <a:spLocks noGrp="1"/>
          </p:cNvSpPr>
          <p:nvPr>
            <p:ph idx="1"/>
          </p:nvPr>
        </p:nvSpPr>
        <p:spPr/>
        <p:txBody>
          <a:bodyPr>
            <a:normAutofit/>
          </a:bodyPr>
          <a:lstStyle/>
          <a:p>
            <a:endParaRPr lang="en-US" dirty="0"/>
          </a:p>
        </p:txBody>
      </p:sp>
    </p:spTree>
    <p:extLst>
      <p:ext uri="{BB962C8B-B14F-4D97-AF65-F5344CB8AC3E}">
        <p14:creationId xmlns="" xmlns:p14="http://schemas.microsoft.com/office/powerpoint/2010/main" val="1084967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800" smtClean="0"/>
              <a:t> </a:t>
            </a:r>
            <a:endParaRPr lang="ar-SA" sz="2800" dirty="0"/>
          </a:p>
        </p:txBody>
      </p:sp>
      <p:sp>
        <p:nvSpPr>
          <p:cNvPr id="3" name="عنصر نائب للمحتوى 2"/>
          <p:cNvSpPr>
            <a:spLocks noGrp="1"/>
          </p:cNvSpPr>
          <p:nvPr>
            <p:ph idx="1"/>
          </p:nvPr>
        </p:nvSpPr>
        <p:spPr/>
        <p:txBody>
          <a:bodyPr/>
          <a:lstStyle/>
          <a:p>
            <a:pPr>
              <a:buFontTx/>
              <a:buChar char="-"/>
            </a:pPr>
            <a:r>
              <a:rPr lang="ar-IQ" dirty="0" smtClean="0"/>
              <a:t>تمتد جذور موضوع التربية الخاصة </a:t>
            </a:r>
            <a:r>
              <a:rPr lang="ar-IQ" dirty="0" err="1" smtClean="0"/>
              <a:t>الى</a:t>
            </a:r>
            <a:r>
              <a:rPr lang="ar-IQ" dirty="0" smtClean="0"/>
              <a:t> ميادين متعددة :</a:t>
            </a:r>
          </a:p>
          <a:p>
            <a:pPr>
              <a:buFontTx/>
              <a:buChar char="-"/>
            </a:pPr>
            <a:r>
              <a:rPr lang="ar-IQ" dirty="0" smtClean="0">
                <a:solidFill>
                  <a:srgbClr val="FF0000"/>
                </a:solidFill>
              </a:rPr>
              <a:t>الطب </a:t>
            </a:r>
            <a:r>
              <a:rPr lang="ar-IQ" dirty="0" smtClean="0"/>
              <a:t>: حيث ان الكثير من الاعاقات تحتاج الى طبيب لتشخيص الحالات .</a:t>
            </a:r>
          </a:p>
          <a:p>
            <a:pPr>
              <a:buFontTx/>
              <a:buChar char="-"/>
            </a:pPr>
            <a:r>
              <a:rPr lang="ar-IQ" dirty="0" smtClean="0">
                <a:solidFill>
                  <a:srgbClr val="FF0000"/>
                </a:solidFill>
              </a:rPr>
              <a:t>القانون : </a:t>
            </a:r>
            <a:r>
              <a:rPr lang="ar-IQ" dirty="0" smtClean="0">
                <a:solidFill>
                  <a:schemeClr val="tx1">
                    <a:lumMod val="95000"/>
                    <a:lumOff val="5000"/>
                  </a:schemeClr>
                </a:solidFill>
              </a:rPr>
              <a:t>ذلك لان هذه الفئة تطالب حسب القانون بالمساواة بين الافراد .</a:t>
            </a:r>
          </a:p>
          <a:p>
            <a:pPr>
              <a:buFontTx/>
              <a:buChar char="-"/>
            </a:pPr>
            <a:r>
              <a:rPr lang="ar-IQ" dirty="0" smtClean="0">
                <a:solidFill>
                  <a:srgbClr val="C00000"/>
                </a:solidFill>
              </a:rPr>
              <a:t>علم</a:t>
            </a:r>
            <a:r>
              <a:rPr lang="ar-IQ" dirty="0" smtClean="0">
                <a:solidFill>
                  <a:schemeClr val="tx1">
                    <a:lumMod val="95000"/>
                    <a:lumOff val="5000"/>
                  </a:schemeClr>
                </a:solidFill>
              </a:rPr>
              <a:t> </a:t>
            </a:r>
            <a:r>
              <a:rPr lang="ar-IQ" dirty="0" smtClean="0">
                <a:solidFill>
                  <a:srgbClr val="C00000"/>
                </a:solidFill>
              </a:rPr>
              <a:t>النفس</a:t>
            </a:r>
            <a:r>
              <a:rPr lang="ar-IQ" dirty="0" smtClean="0">
                <a:solidFill>
                  <a:schemeClr val="tx1">
                    <a:lumMod val="95000"/>
                    <a:lumOff val="5000"/>
                  </a:schemeClr>
                </a:solidFill>
              </a:rPr>
              <a:t> : اذ يتعرض ذوو الاعاقات الى اضطرابات نفسية .وهذا بدوره يحتاج الى اخصائي أجتماعي , وأساليب تعلم متخصصة فردية تتناسب مع هذه الفئات المتعددة , كل ذلك من اجل مساعدة هذه الفئة على تنمية قدراتهم الى أقصى حد ممكن وتحقيق ذواتهم ومساعدتهم على التكيف في المجتمع الذي ينتمون اليه .</a:t>
            </a:r>
          </a:p>
          <a:p>
            <a:pPr>
              <a:buFontTx/>
              <a:buChar char="-"/>
            </a:pPr>
            <a:endParaRPr lang="en-US" dirty="0" smtClean="0">
              <a:solidFill>
                <a:schemeClr val="tx1">
                  <a:lumMod val="95000"/>
                  <a:lumOff val="5000"/>
                </a:schemeClr>
              </a:solidFill>
            </a:endParaRPr>
          </a:p>
          <a:p>
            <a:pPr marL="514350" indent="-514350">
              <a:buFont typeface="Wingdings 2"/>
              <a:buAutoNum type="arabicPeriod"/>
            </a:pPr>
            <a:endParaRPr lang="en-US" dirty="0" smtClean="0"/>
          </a:p>
          <a:p>
            <a:pPr marL="514350" lvl="0" indent="-514350">
              <a:buAutoNum type="arabicPeriod"/>
            </a:pPr>
            <a:endParaRPr lang="ar-IQ" dirty="0" smtClean="0"/>
          </a:p>
          <a:p>
            <a:pPr marL="514350" lvl="0" indent="-514350">
              <a:buAutoNum type="arabicPeriod"/>
            </a:pPr>
            <a:endParaRPr lang="en-US" dirty="0" smtClean="0"/>
          </a:p>
          <a:p>
            <a:pPr>
              <a:buNone/>
            </a:pPr>
            <a:endParaRPr lang="ar-IQ" dirty="0" smtClean="0"/>
          </a:p>
        </p:txBody>
      </p:sp>
      <p:pic>
        <p:nvPicPr>
          <p:cNvPr id="10"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69989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07"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ar-IQ" dirty="0" smtClean="0"/>
              <a:t> </a:t>
            </a:r>
            <a:endParaRPr lang="ar-IQ" dirty="0"/>
          </a:p>
        </p:txBody>
      </p:sp>
      <p:sp>
        <p:nvSpPr>
          <p:cNvPr id="3" name="عنصر نائب للمحتوى 2"/>
          <p:cNvSpPr>
            <a:spLocks noGrp="1"/>
          </p:cNvSpPr>
          <p:nvPr>
            <p:ph sz="half" idx="1"/>
          </p:nvPr>
        </p:nvSpPr>
        <p:spPr/>
        <p:txBody>
          <a:bodyPr>
            <a:normAutofit/>
          </a:bodyPr>
          <a:lstStyle/>
          <a:p>
            <a:endParaRPr lang="ar-IQ" dirty="0" smtClean="0"/>
          </a:p>
          <a:p>
            <a:r>
              <a:rPr lang="ar-IQ" dirty="0" smtClean="0">
                <a:solidFill>
                  <a:srgbClr val="C00000"/>
                </a:solidFill>
              </a:rPr>
              <a:t>هي كل البرامج التربوية المتخصصة التي تتناسب مع ذوي </a:t>
            </a:r>
            <a:r>
              <a:rPr lang="ar-IQ" dirty="0" err="1" smtClean="0">
                <a:solidFill>
                  <a:srgbClr val="C00000"/>
                </a:solidFill>
              </a:rPr>
              <a:t>الأحتياجات</a:t>
            </a:r>
            <a:r>
              <a:rPr lang="ar-IQ" dirty="0" smtClean="0">
                <a:solidFill>
                  <a:srgbClr val="C00000"/>
                </a:solidFill>
              </a:rPr>
              <a:t> الخاصة بحيث يمكن تقديم هذه البرامج التربوية </a:t>
            </a:r>
            <a:r>
              <a:rPr lang="ar-IQ" dirty="0" err="1" smtClean="0">
                <a:solidFill>
                  <a:srgbClr val="C00000"/>
                </a:solidFill>
              </a:rPr>
              <a:t>الى</a:t>
            </a:r>
            <a:r>
              <a:rPr lang="ar-IQ" dirty="0" smtClean="0">
                <a:solidFill>
                  <a:srgbClr val="C00000"/>
                </a:solidFill>
              </a:rPr>
              <a:t> فئات </a:t>
            </a:r>
            <a:r>
              <a:rPr lang="ar-IQ" dirty="0" err="1" smtClean="0">
                <a:solidFill>
                  <a:srgbClr val="C00000"/>
                </a:solidFill>
              </a:rPr>
              <a:t>الافراد</a:t>
            </a:r>
            <a:r>
              <a:rPr lang="ar-IQ" dirty="0" smtClean="0">
                <a:solidFill>
                  <a:srgbClr val="C00000"/>
                </a:solidFill>
              </a:rPr>
              <a:t> غير العاديين وذلك من أجل مساعدتهم على تحقيق ذواتهم وتنمية قدراتهم </a:t>
            </a:r>
            <a:r>
              <a:rPr lang="ar-IQ" dirty="0" err="1" smtClean="0">
                <a:solidFill>
                  <a:srgbClr val="C00000"/>
                </a:solidFill>
              </a:rPr>
              <a:t>الى</a:t>
            </a:r>
            <a:r>
              <a:rPr lang="ar-IQ" dirty="0" smtClean="0">
                <a:solidFill>
                  <a:srgbClr val="C00000"/>
                </a:solidFill>
              </a:rPr>
              <a:t> أقصى حد ومساعدتهم على التكيف في المجتمع الذي ينتمون </a:t>
            </a:r>
            <a:r>
              <a:rPr lang="ar-IQ" dirty="0" err="1" smtClean="0">
                <a:solidFill>
                  <a:srgbClr val="C00000"/>
                </a:solidFill>
              </a:rPr>
              <a:t>اليه</a:t>
            </a:r>
            <a:r>
              <a:rPr lang="ar-IQ" dirty="0" smtClean="0">
                <a:solidFill>
                  <a:srgbClr val="C00000"/>
                </a:solidFill>
              </a:rPr>
              <a:t> .</a:t>
            </a:r>
            <a:endParaRPr lang="en-US" dirty="0" smtClean="0">
              <a:solidFill>
                <a:srgbClr val="C00000"/>
              </a:solidFill>
            </a:endParaRPr>
          </a:p>
          <a:p>
            <a:endParaRPr lang="ar-IQ" dirty="0" smtClean="0"/>
          </a:p>
        </p:txBody>
      </p:sp>
      <p:sp>
        <p:nvSpPr>
          <p:cNvPr id="9" name="عنصر نائب للمحتوى 8"/>
          <p:cNvSpPr>
            <a:spLocks noGrp="1"/>
          </p:cNvSpPr>
          <p:nvPr>
            <p:ph sz="half" idx="2"/>
          </p:nvPr>
        </p:nvSpPr>
        <p:spPr/>
        <p:txBody>
          <a:bodyPr/>
          <a:lstStyle/>
          <a:p>
            <a:r>
              <a:rPr lang="ar-IQ" dirty="0" smtClean="0"/>
              <a:t>تعريف التربية الخاصة</a:t>
            </a:r>
            <a:endParaRPr lang="ar-IQ" dirty="0"/>
          </a:p>
        </p:txBody>
      </p:sp>
      <p:pic>
        <p:nvPicPr>
          <p:cNvPr id="11"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9950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82"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5</a:t>
            </a:r>
            <a:endParaRPr lang="ar-SA" dirty="0"/>
          </a:p>
        </p:txBody>
      </p:sp>
      <p:sp>
        <p:nvSpPr>
          <p:cNvPr id="3" name="عنصر نائب للمحتوى 2"/>
          <p:cNvSpPr>
            <a:spLocks noGrp="1"/>
          </p:cNvSpPr>
          <p:nvPr>
            <p:ph idx="1"/>
          </p:nvPr>
        </p:nvSpPr>
        <p:spPr/>
        <p:txBody>
          <a:bodyPr/>
          <a:lstStyle/>
          <a:p>
            <a:pPr>
              <a:buNone/>
            </a:pPr>
            <a:r>
              <a:rPr lang="ar-IQ" dirty="0" smtClean="0">
                <a:solidFill>
                  <a:srgbClr val="C00000"/>
                </a:solidFill>
              </a:rPr>
              <a:t>من هم الأفراد غير العاديين ؟</a:t>
            </a:r>
          </a:p>
          <a:p>
            <a:pPr>
              <a:buNone/>
            </a:pPr>
            <a:r>
              <a:rPr lang="ar-IQ" dirty="0" smtClean="0">
                <a:solidFill>
                  <a:schemeClr val="tx1">
                    <a:lumMod val="95000"/>
                    <a:lumOff val="5000"/>
                  </a:schemeClr>
                </a:solidFill>
              </a:rPr>
              <a:t>هم الذين ينحرفون عن المتوسط بالاتجاه السلبي </a:t>
            </a:r>
            <a:r>
              <a:rPr lang="ar-IQ" dirty="0" err="1" smtClean="0">
                <a:solidFill>
                  <a:schemeClr val="tx1">
                    <a:lumMod val="95000"/>
                    <a:lumOff val="5000"/>
                  </a:schemeClr>
                </a:solidFill>
              </a:rPr>
              <a:t>او</a:t>
            </a:r>
            <a:r>
              <a:rPr lang="ar-IQ" dirty="0" smtClean="0">
                <a:solidFill>
                  <a:schemeClr val="tx1">
                    <a:lumMod val="95000"/>
                    <a:lumOff val="5000"/>
                  </a:schemeClr>
                </a:solidFill>
              </a:rPr>
              <a:t> الاتجاه الايجابي انحرافا ملحوظا عن العاديين في نموهم العقلي أو الانفعالي أو الاجتماعي أو الحسي أو الحركي </a:t>
            </a:r>
            <a:r>
              <a:rPr lang="ar-IQ" dirty="0" err="1" smtClean="0">
                <a:solidFill>
                  <a:schemeClr val="tx1">
                    <a:lumMod val="95000"/>
                    <a:lumOff val="5000"/>
                  </a:schemeClr>
                </a:solidFill>
              </a:rPr>
              <a:t>او</a:t>
            </a:r>
            <a:r>
              <a:rPr lang="ar-IQ" dirty="0" smtClean="0">
                <a:solidFill>
                  <a:schemeClr val="tx1">
                    <a:lumMod val="95000"/>
                    <a:lumOff val="5000"/>
                  </a:schemeClr>
                </a:solidFill>
              </a:rPr>
              <a:t> اللغوي مما يتطلب بناء على ذلك الانحراف اهتماما خاصا من قبل المربين من اجل أعداد طرائق تشخيص لهم , ووضع برامج تربوية تتناسب مع هذه الاعاقات , وكذلك اختيار طرق تدريس تتناسب معهم من اجل تحقيق امكانياتهم وتنميتها الى أقصى مستوى يستطيع الفرد غير العادي أن يصل اليه , وان يدرك ما لديه من قدرات ويتقبلها , وان يدرك حدود هذه القدرات وأن يمر بالخبرات والمواقف التي تعمل على تطوير قدراته وأمكاناته لاقصى درجة تسمح بها امكاناته وقدراته .</a:t>
            </a:r>
            <a:endParaRPr lang="en-US" dirty="0" smtClean="0">
              <a:solidFill>
                <a:schemeClr val="tx1">
                  <a:lumMod val="95000"/>
                  <a:lumOff val="5000"/>
                </a:schemeClr>
              </a:solidFill>
            </a:endParaRPr>
          </a:p>
          <a:p>
            <a:pPr>
              <a:buNone/>
            </a:pPr>
            <a:endParaRPr lang="ar-IQ" dirty="0" smtClean="0"/>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66936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000" dirty="0" smtClean="0"/>
              <a:t>          6</a:t>
            </a:r>
            <a:endParaRPr lang="ar-SA" sz="4000" dirty="0"/>
          </a:p>
        </p:txBody>
      </p:sp>
      <p:sp>
        <p:nvSpPr>
          <p:cNvPr id="3" name="عنصر نائب للمحتوى 2"/>
          <p:cNvSpPr>
            <a:spLocks noGrp="1"/>
          </p:cNvSpPr>
          <p:nvPr>
            <p:ph idx="1"/>
          </p:nvPr>
        </p:nvSpPr>
        <p:spPr/>
        <p:txBody>
          <a:bodyPr>
            <a:normAutofit lnSpcReduction="10000"/>
          </a:bodyPr>
          <a:lstStyle/>
          <a:p>
            <a:pPr>
              <a:buFontTx/>
              <a:buChar char="-"/>
            </a:pPr>
            <a:r>
              <a:rPr lang="ar-IQ" sz="4000" dirty="0" smtClean="0">
                <a:solidFill>
                  <a:srgbClr val="C00000"/>
                </a:solidFill>
              </a:rPr>
              <a:t>ماذا يقصد بفئات الأطفال غير العاديين ؟</a:t>
            </a:r>
          </a:p>
          <a:p>
            <a:pPr>
              <a:buFontTx/>
              <a:buChar char="-"/>
            </a:pPr>
            <a:r>
              <a:rPr lang="ar-IQ" b="1" dirty="0" smtClean="0">
                <a:solidFill>
                  <a:srgbClr val="C00000"/>
                </a:solidFill>
              </a:rPr>
              <a:t>1. الموهبة والتفوق.</a:t>
            </a:r>
          </a:p>
          <a:p>
            <a:pPr>
              <a:buFontTx/>
              <a:buChar char="-"/>
            </a:pPr>
            <a:r>
              <a:rPr lang="ar-IQ" b="1" dirty="0" smtClean="0">
                <a:solidFill>
                  <a:srgbClr val="C00000"/>
                </a:solidFill>
              </a:rPr>
              <a:t>2. التخلف العقلي.</a:t>
            </a:r>
          </a:p>
          <a:p>
            <a:pPr>
              <a:buFontTx/>
              <a:buChar char="-"/>
            </a:pPr>
            <a:r>
              <a:rPr lang="ar-IQ" b="1" dirty="0" smtClean="0">
                <a:solidFill>
                  <a:srgbClr val="C00000"/>
                </a:solidFill>
              </a:rPr>
              <a:t>3.التخلف السمعي.</a:t>
            </a:r>
          </a:p>
          <a:p>
            <a:pPr>
              <a:buFontTx/>
              <a:buChar char="-"/>
            </a:pPr>
            <a:r>
              <a:rPr lang="ar-IQ" b="1" dirty="0" smtClean="0">
                <a:solidFill>
                  <a:srgbClr val="C00000"/>
                </a:solidFill>
              </a:rPr>
              <a:t>4.التخلف  البصري .</a:t>
            </a:r>
          </a:p>
          <a:p>
            <a:pPr>
              <a:buFontTx/>
              <a:buChar char="-"/>
            </a:pPr>
            <a:r>
              <a:rPr lang="ar-IQ" b="1" dirty="0" smtClean="0">
                <a:solidFill>
                  <a:srgbClr val="C00000"/>
                </a:solidFill>
              </a:rPr>
              <a:t>5.صعوبات التعلم .</a:t>
            </a:r>
          </a:p>
          <a:p>
            <a:pPr>
              <a:buFontTx/>
              <a:buChar char="-"/>
            </a:pPr>
            <a:r>
              <a:rPr lang="ar-IQ" b="1" dirty="0" smtClean="0">
                <a:solidFill>
                  <a:srgbClr val="C00000"/>
                </a:solidFill>
              </a:rPr>
              <a:t>6.التخلف </a:t>
            </a:r>
            <a:r>
              <a:rPr lang="ar-IQ" b="1" smtClean="0">
                <a:solidFill>
                  <a:srgbClr val="C00000"/>
                </a:solidFill>
              </a:rPr>
              <a:t>الجسمي .</a:t>
            </a:r>
            <a:endParaRPr lang="ar-IQ" b="1" dirty="0" smtClean="0">
              <a:solidFill>
                <a:srgbClr val="C00000"/>
              </a:solidFill>
            </a:endParaRPr>
          </a:p>
          <a:p>
            <a:pPr>
              <a:buFontTx/>
              <a:buChar char="-"/>
            </a:pPr>
            <a:r>
              <a:rPr lang="ar-IQ" b="1" dirty="0" smtClean="0">
                <a:solidFill>
                  <a:srgbClr val="C00000"/>
                </a:solidFill>
              </a:rPr>
              <a:t>7. </a:t>
            </a:r>
            <a:r>
              <a:rPr lang="ar-IQ" b="1" dirty="0" err="1" smtClean="0">
                <a:solidFill>
                  <a:srgbClr val="C00000"/>
                </a:solidFill>
              </a:rPr>
              <a:t>الأضطرابات</a:t>
            </a:r>
            <a:r>
              <a:rPr lang="ar-IQ" b="1" dirty="0" smtClean="0">
                <a:solidFill>
                  <a:srgbClr val="C00000"/>
                </a:solidFill>
              </a:rPr>
              <a:t> السلوكية .</a:t>
            </a:r>
          </a:p>
          <a:p>
            <a:pPr>
              <a:buFontTx/>
              <a:buChar char="-"/>
            </a:pPr>
            <a:r>
              <a:rPr lang="ar-IQ" b="1" dirty="0" smtClean="0">
                <a:solidFill>
                  <a:srgbClr val="C00000"/>
                </a:solidFill>
              </a:rPr>
              <a:t>8. التوحد.</a:t>
            </a:r>
          </a:p>
          <a:p>
            <a:pPr>
              <a:buFontTx/>
              <a:buChar char="-"/>
            </a:pPr>
            <a:endParaRPr lang="en-US" b="1" dirty="0" smtClean="0">
              <a:solidFill>
                <a:srgbClr val="C00000"/>
              </a:solidFill>
            </a:endParaRPr>
          </a:p>
        </p:txBody>
      </p:sp>
      <p:pic>
        <p:nvPicPr>
          <p:cNvPr id="8"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32173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44"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C00000"/>
                </a:solidFill>
              </a:rPr>
              <a:t>تاريخ التربية الخاصة :..........................</a:t>
            </a:r>
            <a:endParaRPr lang="ar-SA" dirty="0">
              <a:solidFill>
                <a:srgbClr val="C00000"/>
              </a:solidFill>
            </a:endParaRPr>
          </a:p>
        </p:txBody>
      </p:sp>
      <p:sp>
        <p:nvSpPr>
          <p:cNvPr id="3" name="عنصر نائب للمحتوى 2"/>
          <p:cNvSpPr>
            <a:spLocks noGrp="1"/>
          </p:cNvSpPr>
          <p:nvPr>
            <p:ph idx="1"/>
          </p:nvPr>
        </p:nvSpPr>
        <p:spPr/>
        <p:txBody>
          <a:bodyPr/>
          <a:lstStyle/>
          <a:p>
            <a:pPr marL="514350" indent="-514350">
              <a:buNone/>
            </a:pPr>
            <a:r>
              <a:rPr lang="ar-SA" dirty="0" smtClean="0"/>
              <a:t> </a:t>
            </a:r>
            <a:r>
              <a:rPr lang="ar-IQ" dirty="0" smtClean="0"/>
              <a:t>التربية الخاصة من المواضيع التي لاقت اهتماما كبيرا عند العلماء في بداية القرن العشرين وحتى وقتنا الحاضر حيث تم الاهتمام بهم والعمل على رعايتهم وتوفير البرامج التربوية لهم والتشريعات التي تحفظ حقوقهم , بعكس العقود الماضية حيث كا ن التعامل معهم يتسم بالقسوة عند بعض المجتمعات  , فنحن نجدفي الادب التربوي منذ عهد افلاطون أن هذه الفئة من البشر كان يتم التخلص منهم بطرق كثيرة منها ما كان يتصف بالوحشية ,وكانت التربية الرومانية واليونانية تعمل على التخلص من هذه الفئة من البشر ونعتبرها فئة تشكل هبئا ثقيلا على المجتمع ,لذا كان يتم التخلص منهم بواسطة القتل او بابشع من ذلك .</a:t>
            </a:r>
          </a:p>
        </p:txBody>
      </p:sp>
      <p:pic>
        <p:nvPicPr>
          <p:cNvPr id="10"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13223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293"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8</a:t>
            </a:r>
            <a:endParaRPr lang="ar-SA" dirty="0"/>
          </a:p>
        </p:txBody>
      </p:sp>
      <p:sp>
        <p:nvSpPr>
          <p:cNvPr id="3" name="عنصر نائب للمحتوى 2"/>
          <p:cNvSpPr>
            <a:spLocks noGrp="1"/>
          </p:cNvSpPr>
          <p:nvPr>
            <p:ph idx="1"/>
          </p:nvPr>
        </p:nvSpPr>
        <p:spPr/>
        <p:txBody>
          <a:bodyPr>
            <a:normAutofit/>
          </a:bodyPr>
          <a:lstStyle/>
          <a:p>
            <a:pPr>
              <a:buNone/>
            </a:pPr>
            <a:r>
              <a:rPr lang="ar-IQ" b="1" dirty="0" smtClean="0"/>
              <a:t>ففي </a:t>
            </a:r>
            <a:r>
              <a:rPr lang="ar-IQ" b="1" dirty="0" err="1" smtClean="0"/>
              <a:t>اسبارطة</a:t>
            </a:r>
            <a:r>
              <a:rPr lang="ar-IQ" b="1" dirty="0" smtClean="0"/>
              <a:t> كان يتم التخلص منهم عن طريق رميهم من أعالي الجبال للحيوانات المفترسة </a:t>
            </a:r>
            <a:r>
              <a:rPr lang="ar-IQ" b="1" dirty="0" err="1" smtClean="0"/>
              <a:t>او</a:t>
            </a:r>
            <a:r>
              <a:rPr lang="ar-IQ" b="1" dirty="0" smtClean="0"/>
              <a:t> الطيور الجارحة , علاوة على ذلك فقد كان يربط المتخلفين عقليا او ذوي الاضطرابات النفسية بالسلاسل لاعتقادهم بأن الشياطين يسيطرون على هذه الفئة من الافراد وكانوا يعاملون معاملة سيئة جدا حيث يوضعون في ملاجىء مظلمة ويضربون ضربا مبرحا لاعتقاد هؤلاء بانهم سوف يتحسنون صحيا , وهذا مما ساعد على زيادة السوء الذي هم فيه , كما كان البعض يضعهم في اماكن ليست صحية ويربطون في السلاسل خوفا على المجتمع من أذاهم .</a:t>
            </a:r>
            <a:endParaRPr lang="en-US" b="1" dirty="0" smtClean="0"/>
          </a:p>
          <a:p>
            <a:pPr lvl="0">
              <a:buNone/>
            </a:pPr>
            <a:endParaRPr lang="en-US" b="1" dirty="0" smtClean="0"/>
          </a:p>
          <a:p>
            <a:pPr>
              <a:buNone/>
            </a:pPr>
            <a:endParaRPr lang="ar-IQ" dirty="0" smtClean="0"/>
          </a:p>
        </p:txBody>
      </p:sp>
      <p:pic>
        <p:nvPicPr>
          <p:cNvPr id="7"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573693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88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SA" dirty="0"/>
          </a:p>
        </p:txBody>
      </p:sp>
      <p:sp>
        <p:nvSpPr>
          <p:cNvPr id="3" name="عنصر نائب للمحتوى 2"/>
          <p:cNvSpPr>
            <a:spLocks noGrp="1"/>
          </p:cNvSpPr>
          <p:nvPr>
            <p:ph idx="1"/>
          </p:nvPr>
        </p:nvSpPr>
        <p:spPr/>
        <p:txBody>
          <a:bodyPr>
            <a:normAutofit/>
          </a:bodyPr>
          <a:lstStyle/>
          <a:p>
            <a:pPr marL="514350" indent="-514350">
              <a:buNone/>
            </a:pPr>
            <a:r>
              <a:rPr lang="ar-IQ" b="1" dirty="0" smtClean="0">
                <a:solidFill>
                  <a:srgbClr val="C00000"/>
                </a:solidFill>
              </a:rPr>
              <a:t>مع ظهور الديانات السماوية </a:t>
            </a:r>
            <a:r>
              <a:rPr lang="ar-IQ" b="1" dirty="0" smtClean="0">
                <a:solidFill>
                  <a:schemeClr val="tx1">
                    <a:lumMod val="95000"/>
                    <a:lumOff val="5000"/>
                  </a:schemeClr>
                </a:solidFill>
              </a:rPr>
              <a:t>التي طالبت بمعاملة هؤلاء معاملة </a:t>
            </a:r>
            <a:r>
              <a:rPr lang="ar-IQ" b="1" dirty="0" err="1" smtClean="0">
                <a:solidFill>
                  <a:schemeClr val="tx1">
                    <a:lumMod val="95000"/>
                    <a:lumOff val="5000"/>
                  </a:schemeClr>
                </a:solidFill>
              </a:rPr>
              <a:t>انسانية</a:t>
            </a:r>
            <a:r>
              <a:rPr lang="ar-IQ" b="1" dirty="0" smtClean="0">
                <a:solidFill>
                  <a:schemeClr val="tx1">
                    <a:lumMod val="95000"/>
                    <a:lumOff val="5000"/>
                  </a:schemeClr>
                </a:solidFill>
              </a:rPr>
              <a:t> تحترم خصائص هذه الفئات وتحض على معاملتهم معاملة حسنة </a:t>
            </a:r>
            <a:r>
              <a:rPr lang="ar-IQ" b="1" dirty="0" err="1" smtClean="0">
                <a:solidFill>
                  <a:schemeClr val="tx1">
                    <a:lumMod val="95000"/>
                    <a:lumOff val="5000"/>
                  </a:schemeClr>
                </a:solidFill>
              </a:rPr>
              <a:t>واكدت</a:t>
            </a:r>
            <a:r>
              <a:rPr lang="ar-IQ" b="1" dirty="0" smtClean="0">
                <a:solidFill>
                  <a:schemeClr val="tx1">
                    <a:lumMod val="95000"/>
                    <a:lumOff val="5000"/>
                  </a:schemeClr>
                </a:solidFill>
              </a:rPr>
              <a:t> على عدم </a:t>
            </a:r>
            <a:r>
              <a:rPr lang="ar-IQ" b="1" dirty="0" err="1" smtClean="0">
                <a:solidFill>
                  <a:schemeClr val="tx1">
                    <a:lumMod val="95000"/>
                    <a:lumOff val="5000"/>
                  </a:schemeClr>
                </a:solidFill>
              </a:rPr>
              <a:t>الاساءة</a:t>
            </a:r>
            <a:r>
              <a:rPr lang="ar-IQ" b="1" dirty="0" smtClean="0">
                <a:solidFill>
                  <a:schemeClr val="tx1">
                    <a:lumMod val="95000"/>
                    <a:lumOff val="5000"/>
                  </a:schemeClr>
                </a:solidFill>
              </a:rPr>
              <a:t> لهم خاصة ديننا الحنيف الذي جاء </a:t>
            </a:r>
            <a:r>
              <a:rPr lang="ar-IQ" b="1" dirty="0" err="1" smtClean="0">
                <a:solidFill>
                  <a:schemeClr val="tx1">
                    <a:lumMod val="95000"/>
                    <a:lumOff val="5000"/>
                  </a:schemeClr>
                </a:solidFill>
              </a:rPr>
              <a:t>بمبادىء</a:t>
            </a:r>
            <a:r>
              <a:rPr lang="ar-IQ" b="1" dirty="0" smtClean="0">
                <a:solidFill>
                  <a:schemeClr val="tx1">
                    <a:lumMod val="95000"/>
                    <a:lumOff val="5000"/>
                  </a:schemeClr>
                </a:solidFill>
              </a:rPr>
              <a:t> المساواة بين </a:t>
            </a:r>
            <a:r>
              <a:rPr lang="ar-IQ" b="1" dirty="0" err="1" smtClean="0">
                <a:solidFill>
                  <a:schemeClr val="tx1">
                    <a:lumMod val="95000"/>
                    <a:lumOff val="5000"/>
                  </a:schemeClr>
                </a:solidFill>
              </a:rPr>
              <a:t>الافراد</a:t>
            </a:r>
            <a:r>
              <a:rPr lang="ar-IQ" b="1" dirty="0" smtClean="0">
                <a:solidFill>
                  <a:schemeClr val="tx1">
                    <a:lumMod val="95000"/>
                    <a:lumOff val="5000"/>
                  </a:schemeClr>
                </a:solidFill>
              </a:rPr>
              <a:t> , وانه لا فرق بين </a:t>
            </a:r>
            <a:r>
              <a:rPr lang="ar-IQ" b="1" dirty="0" err="1" smtClean="0">
                <a:solidFill>
                  <a:schemeClr val="tx1">
                    <a:lumMod val="95000"/>
                    <a:lumOff val="5000"/>
                  </a:schemeClr>
                </a:solidFill>
              </a:rPr>
              <a:t>انسان</a:t>
            </a:r>
            <a:r>
              <a:rPr lang="ar-IQ" b="1" dirty="0" smtClean="0">
                <a:solidFill>
                  <a:schemeClr val="tx1">
                    <a:lumMod val="95000"/>
                    <a:lumOff val="5000"/>
                  </a:schemeClr>
                </a:solidFill>
              </a:rPr>
              <a:t> </a:t>
            </a:r>
            <a:r>
              <a:rPr lang="ar-IQ" b="1" dirty="0" err="1" smtClean="0">
                <a:solidFill>
                  <a:schemeClr val="tx1">
                    <a:lumMod val="95000"/>
                    <a:lumOff val="5000"/>
                  </a:schemeClr>
                </a:solidFill>
              </a:rPr>
              <a:t>واخر</a:t>
            </a:r>
            <a:r>
              <a:rPr lang="ar-IQ" b="1" dirty="0" smtClean="0">
                <a:solidFill>
                  <a:schemeClr val="tx1">
                    <a:lumMod val="95000"/>
                    <a:lumOff val="5000"/>
                  </a:schemeClr>
                </a:solidFill>
              </a:rPr>
              <a:t> ولا فضل </a:t>
            </a:r>
            <a:r>
              <a:rPr lang="ar-IQ" b="1" dirty="0" err="1" smtClean="0">
                <a:solidFill>
                  <a:schemeClr val="tx1">
                    <a:lumMod val="95000"/>
                    <a:lumOff val="5000"/>
                  </a:schemeClr>
                </a:solidFill>
              </a:rPr>
              <a:t>الا</a:t>
            </a:r>
            <a:r>
              <a:rPr lang="ar-IQ" b="1" dirty="0" smtClean="0">
                <a:solidFill>
                  <a:schemeClr val="tx1">
                    <a:lumMod val="95000"/>
                    <a:lumOff val="5000"/>
                  </a:schemeClr>
                </a:solidFill>
              </a:rPr>
              <a:t> بالتقوى وان </a:t>
            </a:r>
            <a:r>
              <a:rPr lang="ar-IQ" b="1" dirty="0" err="1" smtClean="0">
                <a:solidFill>
                  <a:schemeClr val="tx1">
                    <a:lumMod val="95000"/>
                    <a:lumOff val="5000"/>
                  </a:schemeClr>
                </a:solidFill>
              </a:rPr>
              <a:t>الانسان</a:t>
            </a:r>
            <a:r>
              <a:rPr lang="ar-IQ" b="1" dirty="0" smtClean="0">
                <a:solidFill>
                  <a:schemeClr val="tx1">
                    <a:lumMod val="95000"/>
                    <a:lumOff val="5000"/>
                  </a:schemeClr>
                </a:solidFill>
              </a:rPr>
              <a:t> لا يطلب منه </a:t>
            </a:r>
            <a:r>
              <a:rPr lang="ar-IQ" b="1" dirty="0" err="1" smtClean="0">
                <a:solidFill>
                  <a:schemeClr val="tx1">
                    <a:lumMod val="95000"/>
                    <a:lumOff val="5000"/>
                  </a:schemeClr>
                </a:solidFill>
              </a:rPr>
              <a:t>اي</a:t>
            </a:r>
            <a:r>
              <a:rPr lang="ar-IQ" b="1" dirty="0" smtClean="0">
                <a:solidFill>
                  <a:schemeClr val="tx1">
                    <a:lumMod val="95000"/>
                    <a:lumOff val="5000"/>
                  </a:schemeClr>
                </a:solidFill>
              </a:rPr>
              <a:t> شيء لا يستطيع القيام </a:t>
            </a:r>
            <a:r>
              <a:rPr lang="ar-IQ" b="1" dirty="0" err="1" smtClean="0">
                <a:solidFill>
                  <a:schemeClr val="tx1">
                    <a:lumMod val="95000"/>
                    <a:lumOff val="5000"/>
                  </a:schemeClr>
                </a:solidFill>
              </a:rPr>
              <a:t>به</a:t>
            </a:r>
            <a:r>
              <a:rPr lang="ar-IQ" b="1" dirty="0" smtClean="0">
                <a:solidFill>
                  <a:schemeClr val="tx1">
                    <a:lumMod val="95000"/>
                    <a:lumOff val="5000"/>
                  </a:schemeClr>
                </a:solidFill>
              </a:rPr>
              <a:t> , حيث يقول الله سبحانه وتعالى (</a:t>
            </a:r>
            <a:r>
              <a:rPr lang="ar-IQ" b="1" dirty="0" smtClean="0">
                <a:solidFill>
                  <a:srgbClr val="C00000"/>
                </a:solidFill>
              </a:rPr>
              <a:t>لا</a:t>
            </a:r>
            <a:r>
              <a:rPr lang="ar-IQ" b="1" dirty="0" smtClean="0">
                <a:solidFill>
                  <a:schemeClr val="tx1">
                    <a:lumMod val="95000"/>
                    <a:lumOff val="5000"/>
                  </a:schemeClr>
                </a:solidFill>
              </a:rPr>
              <a:t> </a:t>
            </a:r>
            <a:r>
              <a:rPr lang="ar-IQ" b="1" dirty="0" smtClean="0">
                <a:solidFill>
                  <a:srgbClr val="C00000"/>
                </a:solidFill>
              </a:rPr>
              <a:t>يكلف</a:t>
            </a:r>
            <a:r>
              <a:rPr lang="ar-IQ" b="1" dirty="0" smtClean="0">
                <a:solidFill>
                  <a:schemeClr val="tx1">
                    <a:lumMod val="95000"/>
                    <a:lumOff val="5000"/>
                  </a:schemeClr>
                </a:solidFill>
              </a:rPr>
              <a:t> </a:t>
            </a:r>
            <a:r>
              <a:rPr lang="ar-IQ" b="1" dirty="0" smtClean="0">
                <a:solidFill>
                  <a:srgbClr val="C00000"/>
                </a:solidFill>
              </a:rPr>
              <a:t>الله</a:t>
            </a:r>
            <a:r>
              <a:rPr lang="ar-IQ" b="1" dirty="0" smtClean="0">
                <a:solidFill>
                  <a:schemeClr val="tx1">
                    <a:lumMod val="95000"/>
                    <a:lumOff val="5000"/>
                  </a:schemeClr>
                </a:solidFill>
              </a:rPr>
              <a:t> </a:t>
            </a:r>
            <a:r>
              <a:rPr lang="ar-IQ" b="1" dirty="0" smtClean="0">
                <a:solidFill>
                  <a:srgbClr val="C00000"/>
                </a:solidFill>
              </a:rPr>
              <a:t>نفسا</a:t>
            </a:r>
            <a:r>
              <a:rPr lang="ar-IQ" b="1" dirty="0" smtClean="0">
                <a:solidFill>
                  <a:schemeClr val="tx1">
                    <a:lumMod val="95000"/>
                    <a:lumOff val="5000"/>
                  </a:schemeClr>
                </a:solidFill>
              </a:rPr>
              <a:t> </a:t>
            </a:r>
            <a:r>
              <a:rPr lang="ar-IQ" b="1" dirty="0" smtClean="0">
                <a:solidFill>
                  <a:srgbClr val="C00000"/>
                </a:solidFill>
              </a:rPr>
              <a:t>الاوسعها</a:t>
            </a:r>
            <a:r>
              <a:rPr lang="ar-IQ" b="1" dirty="0" smtClean="0">
                <a:solidFill>
                  <a:schemeClr val="tx1">
                    <a:lumMod val="95000"/>
                    <a:lumOff val="5000"/>
                  </a:schemeClr>
                </a:solidFill>
              </a:rPr>
              <a:t> ).</a:t>
            </a:r>
            <a:endParaRPr lang="en-US" dirty="0" smtClean="0">
              <a:solidFill>
                <a:schemeClr val="tx1">
                  <a:lumMod val="95000"/>
                  <a:lumOff val="5000"/>
                </a:schemeClr>
              </a:solidFill>
            </a:endParaRPr>
          </a:p>
          <a:p>
            <a:pPr marL="514350" indent="-514350">
              <a:buNone/>
            </a:pPr>
            <a:endParaRPr lang="en-US" dirty="0" smtClean="0">
              <a:solidFill>
                <a:schemeClr val="tx1">
                  <a:lumMod val="95000"/>
                  <a:lumOff val="5000"/>
                </a:schemeClr>
              </a:solidFill>
            </a:endParaRPr>
          </a:p>
          <a:p>
            <a:pPr marL="514350" indent="-514350">
              <a:buAutoNum type="arabicPeriod"/>
            </a:pPr>
            <a:endParaRPr lang="en-US" dirty="0" smtClean="0"/>
          </a:p>
          <a:p>
            <a:pPr>
              <a:buNone/>
            </a:pPr>
            <a:endParaRPr lang="en-US" dirty="0" smtClean="0"/>
          </a:p>
          <a:p>
            <a:pPr>
              <a:buNone/>
            </a:pPr>
            <a:endParaRPr lang="ar-IQ" dirty="0" smtClean="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97119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1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772</TotalTime>
  <Words>694</Words>
  <Application>Microsoft Office PowerPoint</Application>
  <PresentationFormat>عرض على الشاشة (3:4)‏</PresentationFormat>
  <Paragraphs>42</Paragraphs>
  <Slides>27</Slides>
  <Notes>0</Notes>
  <HiddenSlides>0</HiddenSlides>
  <MMClips>10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تدفق</vt:lpstr>
      <vt:lpstr>                 التربية الخاصة  </vt:lpstr>
      <vt:lpstr> مفهوم التربية الخاصة :</vt:lpstr>
      <vt:lpstr> </vt:lpstr>
      <vt:lpstr> </vt:lpstr>
      <vt:lpstr>5</vt:lpstr>
      <vt:lpstr>          6</vt:lpstr>
      <vt:lpstr>تاريخ التربية الخاصة :..........................</vt:lpstr>
      <vt:lpstr>                      8</vt:lpstr>
      <vt:lpstr>                 </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المجموعة الرابعة      الوسائل التعليمية</dc:title>
  <dc:creator>د.داود حلس</dc:creator>
  <cp:lastModifiedBy>Administrator</cp:lastModifiedBy>
  <cp:revision>140</cp:revision>
  <dcterms:created xsi:type="dcterms:W3CDTF">2017-08-28T17:57:30Z</dcterms:created>
  <dcterms:modified xsi:type="dcterms:W3CDTF">2021-09-13T15:16:41Z</dcterms:modified>
</cp:coreProperties>
</file>